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257" r:id="rId6"/>
    <p:sldId id="265" r:id="rId7"/>
    <p:sldId id="258" r:id="rId8"/>
    <p:sldId id="259" r:id="rId9"/>
    <p:sldId id="261" r:id="rId10"/>
    <p:sldId id="262" r:id="rId11"/>
    <p:sldId id="263" r:id="rId12"/>
    <p:sldId id="260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938A5-7E55-49F0-AB27-A6A41D7EA63D}" type="datetimeFigureOut">
              <a:rPr lang="en-US" smtClean="0"/>
              <a:t>10/26/2023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326A0-C136-4C78-A654-F32D49D034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584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1AB5E-CB56-02F4-DEA1-023805EF0E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175" y="1122363"/>
            <a:ext cx="10029825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0BD85-9B77-3158-4AC4-8F9502DB5F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175" y="3602038"/>
            <a:ext cx="10029825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1BB01-AD4E-C681-8C6A-1B08F02FC2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750" y="6173787"/>
            <a:ext cx="184785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F8E53-C71C-00FF-6EF2-BCF23B060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32E78-122E-D808-3133-449340541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173786"/>
            <a:ext cx="1223756" cy="365125"/>
          </a:xfrm>
        </p:spPr>
        <p:txBody>
          <a:bodyPr/>
          <a:lstStyle/>
          <a:p>
            <a:fld id="{5874D6C6-B3A5-4F2C-A6BF-E3D57C3A12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9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3444B-FA61-2F4C-1D44-84FDC88C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618" y="1084262"/>
            <a:ext cx="8238837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4856A0-0A87-EC1B-3955-8224ED4C33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750" y="6173787"/>
            <a:ext cx="184785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C6EFDE-368B-ED6E-98D1-26B2DBBD4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B57B14-77C6-5150-D8BE-618F79660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835250-52B2-CFA1-2D8B-90236C29A607}"/>
              </a:ext>
            </a:extLst>
          </p:cNvPr>
          <p:cNvSpPr/>
          <p:nvPr userDrawn="1"/>
        </p:nvSpPr>
        <p:spPr>
          <a:xfrm>
            <a:off x="572652" y="1520108"/>
            <a:ext cx="1173017" cy="11730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B6EA3B-35B0-4BE2-FC4C-184EFC01DF65}"/>
              </a:ext>
            </a:extLst>
          </p:cNvPr>
          <p:cNvSpPr/>
          <p:nvPr userDrawn="1"/>
        </p:nvSpPr>
        <p:spPr>
          <a:xfrm>
            <a:off x="572651" y="2902604"/>
            <a:ext cx="1173017" cy="11730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6F70A38-14D5-104D-C5FC-E3E97388F4D1}"/>
              </a:ext>
            </a:extLst>
          </p:cNvPr>
          <p:cNvSpPr/>
          <p:nvPr userDrawn="1"/>
        </p:nvSpPr>
        <p:spPr>
          <a:xfrm>
            <a:off x="572651" y="4285100"/>
            <a:ext cx="1173017" cy="11730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49873CD-E71F-ACC9-6140-E9E0FBCE45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90763" y="2484438"/>
            <a:ext cx="8239125" cy="345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AA7E9A28-47F4-0C3F-2CD1-A6730B9A4CE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73218" y="493160"/>
            <a:ext cx="7246938" cy="321732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4691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AD0D9D-510F-F91A-D11E-50B8241AC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750" y="6173787"/>
            <a:ext cx="184785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CED9F0-F257-3D57-C688-DD130A85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E69D3-7E8C-BD81-900C-6C1250EB7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70CA577-6A74-676B-2487-5044A74D6B34}"/>
              </a:ext>
            </a:extLst>
          </p:cNvPr>
          <p:cNvSpPr/>
          <p:nvPr userDrawn="1"/>
        </p:nvSpPr>
        <p:spPr>
          <a:xfrm>
            <a:off x="544513" y="4657653"/>
            <a:ext cx="1173017" cy="11730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C5DAAB0-7726-E8E3-24A5-DCE0FDF9C88C}"/>
              </a:ext>
            </a:extLst>
          </p:cNvPr>
          <p:cNvSpPr/>
          <p:nvPr userDrawn="1"/>
        </p:nvSpPr>
        <p:spPr>
          <a:xfrm>
            <a:off x="1915968" y="4655559"/>
            <a:ext cx="1173017" cy="117301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BFFC72A-C932-E474-7868-A9A2FABB8B6C}"/>
              </a:ext>
            </a:extLst>
          </p:cNvPr>
          <p:cNvSpPr/>
          <p:nvPr userDrawn="1"/>
        </p:nvSpPr>
        <p:spPr>
          <a:xfrm>
            <a:off x="3287423" y="4655558"/>
            <a:ext cx="1173017" cy="11730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7B89D4F-E7AF-DE8B-8CB2-A708F47889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4513" y="1219200"/>
            <a:ext cx="4271962" cy="3095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B5A7A03-30A6-9165-9F94-88B11296AA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4913" y="1219200"/>
            <a:ext cx="5375275" cy="46116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98855BC4-34E7-7CA0-1210-8C58BE1C4DE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3218" y="493160"/>
            <a:ext cx="7246938" cy="321732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80617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AE5AF-414A-B9EA-D41B-26845CA54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EE8420-15CA-3809-A9A0-01A9F6FC34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750" y="6173787"/>
            <a:ext cx="184785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46092B-DC79-F54A-AC0C-CF3D9BFE0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5B111-DA21-DDE4-1C3C-81FAB14A7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CB34AB-76AD-E38A-6407-F34FBAD12010}"/>
              </a:ext>
            </a:extLst>
          </p:cNvPr>
          <p:cNvSpPr/>
          <p:nvPr userDrawn="1"/>
        </p:nvSpPr>
        <p:spPr>
          <a:xfrm>
            <a:off x="457200" y="2748901"/>
            <a:ext cx="3202145" cy="3200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FA17739-C01A-2DE6-9A2E-886051E1F59A}"/>
              </a:ext>
            </a:extLst>
          </p:cNvPr>
          <p:cNvSpPr/>
          <p:nvPr userDrawn="1"/>
        </p:nvSpPr>
        <p:spPr>
          <a:xfrm>
            <a:off x="4025900" y="2690666"/>
            <a:ext cx="3200400" cy="320040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B60CD84-1AFA-7C8C-351B-CCEDBCEB742B}"/>
              </a:ext>
            </a:extLst>
          </p:cNvPr>
          <p:cNvSpPr/>
          <p:nvPr userDrawn="1"/>
        </p:nvSpPr>
        <p:spPr>
          <a:xfrm>
            <a:off x="7592855" y="2717545"/>
            <a:ext cx="3200400" cy="320040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85E2A852-F848-6428-111E-5039653245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4414" y="3318813"/>
            <a:ext cx="2049462" cy="20605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9B22A7AD-7073-0B0B-45EA-57455BC3DBE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01369" y="3275462"/>
            <a:ext cx="2049462" cy="20605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B0124900-2CCC-6541-5885-CBC9FAABC9C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68324" y="3287459"/>
            <a:ext cx="2049462" cy="20605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EF9596FA-04FF-BB4E-3759-4E0CE532698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273218" y="493160"/>
            <a:ext cx="7246938" cy="321732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3391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71DC3-7D42-5493-D463-4D65949E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750" y="6173787"/>
            <a:ext cx="184785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E8749A-BD56-1B27-C6C0-8E71E0170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615CA3-7C8B-FACD-E9B8-6693EACC8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651C135-1C96-F75F-6969-0989C706774C}"/>
              </a:ext>
            </a:extLst>
          </p:cNvPr>
          <p:cNvSpPr/>
          <p:nvPr userDrawn="1"/>
        </p:nvSpPr>
        <p:spPr>
          <a:xfrm>
            <a:off x="532527" y="1386321"/>
            <a:ext cx="3202145" cy="3200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93BFC7B-B970-8629-42F5-B3F00DAB11AA}"/>
              </a:ext>
            </a:extLst>
          </p:cNvPr>
          <p:cNvSpPr/>
          <p:nvPr userDrawn="1"/>
        </p:nvSpPr>
        <p:spPr>
          <a:xfrm>
            <a:off x="4135581" y="2611941"/>
            <a:ext cx="3200400" cy="3200400"/>
          </a:xfrm>
          <a:prstGeom prst="ellips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3671784-789E-FEB2-724A-210C8221C11A}"/>
              </a:ext>
            </a:extLst>
          </p:cNvPr>
          <p:cNvSpPr/>
          <p:nvPr userDrawn="1"/>
        </p:nvSpPr>
        <p:spPr>
          <a:xfrm>
            <a:off x="7642828" y="1386321"/>
            <a:ext cx="3200400" cy="3200400"/>
          </a:xfrm>
          <a:prstGeom prst="ellipse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15FB9E24-BB74-642C-8030-C8056605F0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17449" y="1924879"/>
            <a:ext cx="2049462" cy="206057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EE0A9ABC-6C8F-6824-6C32-D4D0E24F5B2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79696" y="3150499"/>
            <a:ext cx="2049462" cy="206057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737FCEAE-8FB2-0BCC-3D86-B1FE4FFADBE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218297" y="1924878"/>
            <a:ext cx="2049462" cy="20605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297C2B6B-96A3-2689-3D25-9ED089A509F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273218" y="493160"/>
            <a:ext cx="7246938" cy="321732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581522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33C8F-C068-33D6-6A27-51735E8C2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4262"/>
            <a:ext cx="992447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E3BD46-077A-C137-2A05-DB479D2C0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750" y="6173787"/>
            <a:ext cx="184785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1846B8-CD94-9822-A69A-40BE472D0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7301A2-4C4A-70D2-8129-44CEC8B56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B4EB33-279F-1B26-ED4F-1E579037F67D}"/>
              </a:ext>
            </a:extLst>
          </p:cNvPr>
          <p:cNvSpPr/>
          <p:nvPr userDrawn="1"/>
        </p:nvSpPr>
        <p:spPr>
          <a:xfrm>
            <a:off x="457200" y="2587696"/>
            <a:ext cx="4786745" cy="340821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1DD0BB-C6F7-9EAA-1F92-746CB853E821}"/>
              </a:ext>
            </a:extLst>
          </p:cNvPr>
          <p:cNvSpPr/>
          <p:nvPr userDrawn="1"/>
        </p:nvSpPr>
        <p:spPr>
          <a:xfrm>
            <a:off x="5329381" y="2587696"/>
            <a:ext cx="4786745" cy="340821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5C48ABDD-1321-C686-B39F-9075A624136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9563" y="2703511"/>
            <a:ext cx="4573587" cy="31765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582F1D22-A2A9-BF3A-FF71-E8A369C782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35959" y="2703510"/>
            <a:ext cx="4573587" cy="31765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89393EB-A29A-6072-7D4D-B9EDF46F1E82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73218" y="493160"/>
            <a:ext cx="7246938" cy="321732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67944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A469C-15FE-F5C0-23FB-FE9A4552B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1C6D4-D736-EA55-2C27-E29623AE0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6451C-BD62-74B0-F40A-93C09489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750" y="6173787"/>
            <a:ext cx="184785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9AD2B-AB2E-400F-D9FE-5C4CF2658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99BAB-3185-A982-8C78-253B2F3C7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7B325751-580D-3EA4-EC1B-C4F407659C2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3218" y="493160"/>
            <a:ext cx="7246938" cy="321732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06986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2C4C9-F84D-807F-321F-210A7A3E0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166813"/>
            <a:ext cx="105156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480F2-5197-4DDA-DD10-9A50437AD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4208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D068F-A341-B8A2-CEC3-BFF0004B8B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750" y="6173787"/>
            <a:ext cx="184785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05DE0-BF33-B946-8DEC-A2B52BC4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4A24E-2B10-4851-C3D8-B27CC6BAE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710553A9-C9FD-AF8E-8836-7BDF05209AD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3218" y="493160"/>
            <a:ext cx="7246938" cy="321732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33319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A5A2B-9E0E-F24B-A2D2-41F7A3745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4262"/>
            <a:ext cx="104394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A8399-8523-6556-760B-4AC704559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86025"/>
            <a:ext cx="5181600" cy="3462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9D4714-4A1D-1DD6-96EE-FEAC30FA01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0" y="2486025"/>
            <a:ext cx="5181600" cy="3462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1FFC6-8C37-1E6E-CA34-F4B262E2B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750" y="6173787"/>
            <a:ext cx="184785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71891A-E74B-6211-9F62-67FD6890C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F758D-1A71-9285-16FF-C49D7D166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BE0EC9B-EB3C-2CD4-FC30-8AE4D244A72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3218" y="493160"/>
            <a:ext cx="7246938" cy="321732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08487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CEC55-4C74-EDEC-1928-56034ED14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1011237"/>
            <a:ext cx="1043066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4E3D4-F895-D4F8-7C41-86D0C3874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237093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60679-75AB-0B8E-9AFE-8DEEB8F6B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5750" y="3194843"/>
            <a:ext cx="5157787" cy="277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5827BE-2089-2649-1335-D432B118F8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33231" y="237728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BB0EDD-87BD-A90E-4462-B007A3080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33231" y="3201194"/>
            <a:ext cx="5183188" cy="277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3468AA-5C2B-B079-8731-0BD4B8BEB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750" y="6173787"/>
            <a:ext cx="184785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154972-710C-1376-A54C-74ED583F0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91596-3A56-38F9-4C64-4BE1551E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5C5D3D4-11BC-F580-8587-0CFD5DB9684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3218" y="493160"/>
            <a:ext cx="7246938" cy="321732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58837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7DA89-4D48-DC78-A89D-633D36536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E145BA-8B42-56A3-3C47-E7B7C9A271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750" y="6173787"/>
            <a:ext cx="184785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786EA5-25CA-2027-642C-6DFD0DA8B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ACD6C-119F-47F5-68D2-317CA215C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91008C72-B958-7105-65FC-261FCA3E55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3218" y="493160"/>
            <a:ext cx="7246938" cy="321732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1283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25C4E0-453F-E17F-87E5-C55BDC08E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750" y="6173787"/>
            <a:ext cx="184785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42E468-9950-D5B3-08B9-4C00AEE02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C8370-E475-0726-DE1B-0417EBA8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E12EE421-C047-8E33-C8B3-C56B0ECBD98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3218" y="493160"/>
            <a:ext cx="7246938" cy="321732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8077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63044-967B-1C89-7F80-C4925D719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530" y="101758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BA016-2BB9-3398-E4B5-CB1994C2E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7388" y="1017588"/>
            <a:ext cx="6172200" cy="48736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C71538-7DCD-BCFA-A8A0-0350D21051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706" y="2706687"/>
            <a:ext cx="3932237" cy="31543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8DDA4-B5FD-02B7-A18F-82AD3895A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750" y="6173787"/>
            <a:ext cx="184785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0AF9F-B997-5D36-6677-9F0A7A566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3E6FF-5630-5934-C1BE-7C20C7D5A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3050D4B-E43F-66EE-B869-DDA20656A3C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3218" y="493160"/>
            <a:ext cx="7246938" cy="321732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6273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BE0BB-8257-026C-01E4-33C0C9E0C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06" y="106283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E0720C-BF26-7232-D9F1-D465960A44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35488" y="1081882"/>
            <a:ext cx="6172200" cy="479821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609A4-2100-9478-1433-3D4F78AA0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705" y="2830512"/>
            <a:ext cx="3932237" cy="3049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DFE8F6-3BAB-47CA-7ECA-315504C857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5750" y="6173787"/>
            <a:ext cx="184785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5A2D6-3BD9-34B6-6451-6BF72C915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A882B-BB73-5375-404E-96803F1A8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DA1B97-3F1B-7D2D-F4D2-1E72383170F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273218" y="493160"/>
            <a:ext cx="7246938" cy="321732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70051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F38217-3114-F3B3-6618-21E954C8E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42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029FA-3321-26C1-752A-66D61C341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568574"/>
            <a:ext cx="10515600" cy="3243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6243D-5088-7AA8-632D-6B5040A35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750" y="6173787"/>
            <a:ext cx="1847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BE79A9-24EC-EBCC-93CB-A95B4268E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1737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E3D14-D788-3D31-B637-6DD17834B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6742" y="6173786"/>
            <a:ext cx="12634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fld id="{213D27AB-2F89-4A61-9ED6-D01A0C2377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350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2" r:id="rId11"/>
    <p:sldLayoutId id="2147483659" r:id="rId12"/>
    <p:sldLayoutId id="2147483660" r:id="rId13"/>
    <p:sldLayoutId id="2147483661" r:id="rId14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Helvetica Light" panose="020B04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ga.lis.virginia.gov/Published/2023/RD33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405A8-4C00-38C4-3D35-28D368FD3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175" y="1122363"/>
            <a:ext cx="10029825" cy="1493837"/>
          </a:xfrm>
        </p:spPr>
        <p:txBody>
          <a:bodyPr/>
          <a:lstStyle/>
          <a:p>
            <a:r>
              <a:rPr lang="en-US" dirty="0"/>
              <a:t>Discharge Assistance Program (DAP)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ABB42A-43E5-3956-FCE8-D06F06E35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7575" y="3139282"/>
            <a:ext cx="10029825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Rate Study Implementation</a:t>
            </a:r>
          </a:p>
          <a:p>
            <a:r>
              <a:rPr lang="en-US" dirty="0"/>
              <a:t>Provider Information Session</a:t>
            </a:r>
          </a:p>
          <a:p>
            <a:r>
              <a:rPr lang="en-US" dirty="0"/>
              <a:t>Heather Rupe </a:t>
            </a:r>
          </a:p>
          <a:p>
            <a:r>
              <a:rPr lang="en-US" dirty="0"/>
              <a:t>Office of Patient Continuum Services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332A5-AA27-76A5-521C-44D0BFFAC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C32EF-6302-AEEA-75A0-DE1CC58E6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22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947F45-C798-70C9-9EA4-A0A57830C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6AFA5-8FAB-50BF-694A-E051E6721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1622DF-07CC-15A6-2956-9895EC9E58E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5448EF-0E2C-ACC8-4210-BD6CA1E660E9}"/>
              </a:ext>
            </a:extLst>
          </p:cNvPr>
          <p:cNvSpPr txBox="1"/>
          <p:nvPr/>
        </p:nvSpPr>
        <p:spPr>
          <a:xfrm>
            <a:off x="609600" y="2692400"/>
            <a:ext cx="103293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Provider Q&amp;A</a:t>
            </a:r>
          </a:p>
          <a:p>
            <a:endParaRPr lang="en-US" dirty="0"/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8794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FFC38-95A7-B2E8-0C88-DD3A2669E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Current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0B293-0984-4FEC-E60A-119F539E9D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Discharge Assistance Program (DAP) has been a last resort funding source for state hospital discharges since 1998</a:t>
            </a:r>
          </a:p>
          <a:p>
            <a:r>
              <a:rPr lang="en-US" dirty="0"/>
              <a:t>Developed for those with extraordinary barriers to discharge from state facilities</a:t>
            </a:r>
          </a:p>
          <a:p>
            <a:pPr lvl="1"/>
            <a:r>
              <a:rPr lang="en-US" dirty="0"/>
              <a:t>Developed to meet one-time costs</a:t>
            </a:r>
          </a:p>
          <a:p>
            <a:r>
              <a:rPr lang="en-US" dirty="0"/>
              <a:t>Currently being used consistently as a funding source for residential services</a:t>
            </a:r>
          </a:p>
          <a:p>
            <a:pPr lvl="1"/>
            <a:r>
              <a:rPr lang="en-US" dirty="0"/>
              <a:t>85% of funds used in residential services</a:t>
            </a:r>
          </a:p>
          <a:p>
            <a:pPr lvl="1"/>
            <a:r>
              <a:rPr lang="en-US" dirty="0"/>
              <a:t>DAP pays provider determined rates for individuals needing Group home, ALF, and NH care. </a:t>
            </a:r>
          </a:p>
          <a:p>
            <a:pPr lvl="1"/>
            <a:r>
              <a:rPr lang="en-US" dirty="0"/>
              <a:t>This creates inconsistency in level of care provided and paid for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248D3-9F20-7DBA-7C4E-6198349C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F79C7-0E0C-FAD4-637E-F3822A455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99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BFFAE-B89F-32BA-7784-3757B7639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2B91A-B27D-AC6C-FDE6-A1BB60EDB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 funds are general state funds that are designed for moving individuals from state psychiatric institutions. 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 is payor of last resort and require monitoring and utilization management to free up additional funds for more discharges. 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create consistency, predictability and sustainability DAP needs a model for identifying residential rates.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assures that patients are receiving the services needs and providers are being paid for those services consistently across the state.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FC034-BB6D-2C91-411A-30ABC4168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33641-977B-996D-2BEA-6680AEF4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24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01454-C2D2-DB23-A89F-ED7000852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Staying the Same?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B6C04-166C-D7EF-6F2C-2095BE440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DAP continues to be avaliable to pay for residential level of care for individuals discharging from state facilities with barriers to discharge. </a:t>
            </a:r>
          </a:p>
          <a:p>
            <a:r>
              <a:rPr lang="en-US" dirty="0"/>
              <a:t>Providers continue to work directly with Community Service Board providers for placement, monitoring, and payment.</a:t>
            </a:r>
          </a:p>
          <a:p>
            <a:r>
              <a:rPr lang="en-US" dirty="0"/>
              <a:t>Patients still required to pay portion of costs from their funds.</a:t>
            </a:r>
          </a:p>
          <a:p>
            <a:r>
              <a:rPr lang="en-US" dirty="0"/>
              <a:t>DAP continues to be payor of last resort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64C99-1E74-C33C-D22B-41820CAD9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E75605-18A3-2F10-7586-6E82F3659E05}"/>
              </a:ext>
            </a:extLst>
          </p:cNvPr>
          <p:cNvSpPr txBox="1"/>
          <p:nvPr/>
        </p:nvSpPr>
        <p:spPr>
          <a:xfrm>
            <a:off x="457200" y="6184394"/>
            <a:ext cx="154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Fall 2023</a:t>
            </a:r>
          </a:p>
        </p:txBody>
      </p:sp>
    </p:spTree>
    <p:extLst>
      <p:ext uri="{BB962C8B-B14F-4D97-AF65-F5344CB8AC3E}">
        <p14:creationId xmlns:p14="http://schemas.microsoft.com/office/powerpoint/2010/main" val="161266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FD59B-DD26-0CBC-EA91-2749D640F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Changing?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00E68-C828-D373-BDF6-D7978E5FA9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DAP rate determined by client needs on Uniform Assessment Instrument </a:t>
            </a:r>
          </a:p>
          <a:p>
            <a:pPr lvl="1"/>
            <a:r>
              <a:rPr lang="en-US" dirty="0"/>
              <a:t>Rate per need determined by Berry Dunn Study </a:t>
            </a:r>
            <a:r>
              <a:rPr lang="en-US" dirty="0">
                <a:hlinkClick r:id="rId2"/>
              </a:rPr>
              <a:t>https://rga.lis.virginia.gov/Published/2023/RD334</a:t>
            </a:r>
            <a:endParaRPr lang="en-US" dirty="0"/>
          </a:p>
          <a:p>
            <a:r>
              <a:rPr lang="en-US" dirty="0"/>
              <a:t>All DAP residential recipients will utilize the Public Pay UAI with behavioral assessment to determine rate</a:t>
            </a:r>
          </a:p>
          <a:p>
            <a:r>
              <a:rPr lang="en-US" dirty="0"/>
              <a:t>Rate cap in place depending on level of care needed</a:t>
            </a:r>
          </a:p>
          <a:p>
            <a:r>
              <a:rPr lang="en-US" dirty="0"/>
              <a:t>Rate system has built in rate increases (subject to available funding) </a:t>
            </a:r>
          </a:p>
          <a:p>
            <a:r>
              <a:rPr lang="en-US" dirty="0"/>
              <a:t>Customized rate process for requests above funding cap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9AF77-97FD-0A2D-1318-DE7831A2E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39AF4-E556-F374-6400-7D1BAE99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743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4E951-FF6B-A924-ECAA-058729021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BD862-CC61-2875-784A-1E42E766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F6ED46-3903-32F0-5758-AD218916753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Rates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1C1D98-E99D-5252-9F89-4FEFE75B11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601"/>
          <a:stretch/>
        </p:blipFill>
        <p:spPr>
          <a:xfrm>
            <a:off x="736329" y="1398240"/>
            <a:ext cx="10371938" cy="421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27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7DF0EE-D5A6-6A2E-5132-20327304B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4C5D1-52DA-BC1C-BCA0-B65D4C870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FB71A0-5928-AB89-E9D8-080F7D94BE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19258D-801B-6ABB-F593-2C556E9646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374" t="26519" r="31250" b="44752"/>
          <a:stretch/>
        </p:blipFill>
        <p:spPr>
          <a:xfrm>
            <a:off x="4667290" y="1642532"/>
            <a:ext cx="3183467" cy="12245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11F4DF-3C16-46E8-E52A-1395BD3DDE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125" r="60022" b="19777"/>
          <a:stretch/>
        </p:blipFill>
        <p:spPr>
          <a:xfrm>
            <a:off x="129155" y="1364525"/>
            <a:ext cx="4538135" cy="15025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4C3B7C-7E96-9ED9-9499-CE7DA4D4AA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859" t="63036" b="18956"/>
          <a:stretch/>
        </p:blipFill>
        <p:spPr>
          <a:xfrm>
            <a:off x="7524102" y="1518686"/>
            <a:ext cx="3846956" cy="13483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88C142-F446-753C-876F-B1208BDAC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47" y="3612081"/>
            <a:ext cx="10760373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6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370D05-B574-A086-F24E-F79770501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79649-9511-ED0E-767E-2E056DEEC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151CFD-3A10-81F2-2EE6-97D8652D220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Rates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306368-844A-5A1D-A02B-E0ED282670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885"/>
          <a:stretch/>
        </p:blipFill>
        <p:spPr>
          <a:xfrm>
            <a:off x="285750" y="1216079"/>
            <a:ext cx="11455752" cy="379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979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38D3A-3CB4-CA69-6F10-966BA6D8E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F22D29-7746-6F16-96B0-B68CB3C84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09825"/>
            <a:ext cx="10515600" cy="34296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October 2023</a:t>
            </a:r>
          </a:p>
          <a:p>
            <a:pPr lvl="1"/>
            <a:r>
              <a:rPr lang="en-US" dirty="0"/>
              <a:t>Three provider information sessions</a:t>
            </a:r>
          </a:p>
          <a:p>
            <a:pPr lvl="1"/>
            <a:r>
              <a:rPr lang="en-US" dirty="0"/>
              <a:t>FAQ document </a:t>
            </a:r>
          </a:p>
          <a:p>
            <a:r>
              <a:rPr lang="en-US" dirty="0"/>
              <a:t>November 2023</a:t>
            </a:r>
          </a:p>
          <a:p>
            <a:pPr lvl="1"/>
            <a:r>
              <a:rPr lang="en-US" dirty="0"/>
              <a:t>CSB training on rate tool</a:t>
            </a:r>
          </a:p>
          <a:p>
            <a:r>
              <a:rPr lang="en-US" dirty="0"/>
              <a:t>January 1, 2024</a:t>
            </a:r>
          </a:p>
          <a:p>
            <a:pPr lvl="1"/>
            <a:r>
              <a:rPr lang="en-US" dirty="0"/>
              <a:t>All new DAP plans utilize rate structure</a:t>
            </a:r>
          </a:p>
          <a:p>
            <a:pPr lvl="2"/>
            <a:r>
              <a:rPr lang="en-US" dirty="0"/>
              <a:t>This includes new discharges or any new change to an existing plan (e.g. move to new provider, etc.)</a:t>
            </a:r>
          </a:p>
          <a:p>
            <a:r>
              <a:rPr lang="en-US" dirty="0"/>
              <a:t>January 1, 2024 through June 30, 2024</a:t>
            </a:r>
          </a:p>
          <a:p>
            <a:pPr lvl="1"/>
            <a:r>
              <a:rPr lang="en-US" dirty="0"/>
              <a:t>All current DAP plans will be transitioned to new rate structure</a:t>
            </a:r>
          </a:p>
          <a:p>
            <a:r>
              <a:rPr lang="en-US" dirty="0"/>
              <a:t>March 2024</a:t>
            </a:r>
          </a:p>
          <a:p>
            <a:pPr lvl="1"/>
            <a:r>
              <a:rPr lang="en-US" dirty="0"/>
              <a:t>Updated UAI and Level of Care Training for CSBs and Hospitals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F8718-4047-8C55-990A-8FD5734FD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E20AF-6A51-4404-6861-3AE36E6DF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4D6C6-B3A5-4F2C-A6BF-E3D57C3A121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022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BHDS Brand">
      <a:dk1>
        <a:srgbClr val="00689A"/>
      </a:dk1>
      <a:lt1>
        <a:srgbClr val="FFFFFF"/>
      </a:lt1>
      <a:dk2>
        <a:srgbClr val="53575A"/>
      </a:dk2>
      <a:lt2>
        <a:srgbClr val="E7E6E6"/>
      </a:lt2>
      <a:accent1>
        <a:srgbClr val="6C9742"/>
      </a:accent1>
      <a:accent2>
        <a:srgbClr val="E3B938"/>
      </a:accent2>
      <a:accent3>
        <a:srgbClr val="A5A5A5"/>
      </a:accent3>
      <a:accent4>
        <a:srgbClr val="48AEE1"/>
      </a:accent4>
      <a:accent5>
        <a:srgbClr val="5B9BD5"/>
      </a:accent5>
      <a:accent6>
        <a:srgbClr val="97D147"/>
      </a:accent6>
      <a:hlink>
        <a:srgbClr val="517431"/>
      </a:hlink>
      <a:folHlink>
        <a:srgbClr val="074369"/>
      </a:folHlink>
    </a:clrScheme>
    <a:fontScheme name="Raleway">
      <a:majorFont>
        <a:latin typeface="Raleway Light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65D6DF4-4246-7F44-9F6C-3B03F3793DFB}" vid="{4043341F-36B3-B341-89BF-F19FAB7737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98C7050D2376479D4B02261971B1AE" ma:contentTypeVersion="3" ma:contentTypeDescription="Create a new document." ma:contentTypeScope="" ma:versionID="23d93487c52f19c5cbf6f3e58cb1c369">
  <xsd:schema xmlns:xsd="http://www.w3.org/2001/XMLSchema" xmlns:xs="http://www.w3.org/2001/XMLSchema" xmlns:p="http://schemas.microsoft.com/office/2006/metadata/properties" xmlns:ns2="9bd7b6a3-de9c-4cd3-99f5-82d632ea8f97" targetNamespace="http://schemas.microsoft.com/office/2006/metadata/properties" ma:root="true" ma:fieldsID="7e94de9a30f8635a100cc68ced4bd0d7" ns2:_="">
    <xsd:import namespace="9bd7b6a3-de9c-4cd3-99f5-82d632ea8f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d7b6a3-de9c-4cd3-99f5-82d632ea8f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A63371-8DB0-4F59-9B16-6FE2E84BE4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9FF4E00-CCD7-4FD0-869D-67A19FA501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687A48-B439-4FBA-9A0B-3C5E8C631F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d7b6a3-de9c-4cd3-99f5-82d632ea8f9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</Template>
  <TotalTime>15365</TotalTime>
  <Words>457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Helvetica</vt:lpstr>
      <vt:lpstr>Helvetica Light</vt:lpstr>
      <vt:lpstr>Raleway</vt:lpstr>
      <vt:lpstr>Office Theme</vt:lpstr>
      <vt:lpstr>Discharge Assistance Program (DAP)</vt:lpstr>
      <vt:lpstr>Background and Current Status</vt:lpstr>
      <vt:lpstr>Why??</vt:lpstr>
      <vt:lpstr>What is Staying the Same?</vt:lpstr>
      <vt:lpstr>What is Changing?</vt:lpstr>
      <vt:lpstr>PowerPoint Presentation</vt:lpstr>
      <vt:lpstr>PowerPoint Presentation</vt:lpstr>
      <vt:lpstr>PowerPoint Presentation</vt:lpstr>
      <vt:lpstr>Implementation Timeline</vt:lpstr>
      <vt:lpstr>PowerPoint Presentation</vt:lpstr>
    </vt:vector>
  </TitlesOfParts>
  <Company>VITA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Rupe, Heather (DBHDS)</dc:creator>
  <cp:lastModifiedBy>Rupe, Heather (DBHDS)</cp:lastModifiedBy>
  <cp:revision>6</cp:revision>
  <dcterms:created xsi:type="dcterms:W3CDTF">2023-09-27T14:02:02Z</dcterms:created>
  <dcterms:modified xsi:type="dcterms:W3CDTF">2023-10-26T18:57:14Z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0x010100FE98C7050D2376479D4B02261971B1AE</vt:lpwstr>
  </property>
</Properties>
</file>